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8288000" cy="10287000"/>
  <p:notesSz cx="6858000" cy="9144000"/>
  <p:embeddedFontLst>
    <p:embeddedFont>
      <p:font typeface="Canva Sans" charset="1" panose="020B0503030501040103"/>
      <p:regular r:id="rId12"/>
    </p:embeddedFont>
    <p:embeddedFont>
      <p:font typeface="Handy Casual" charset="1" panose="00000500000000000000"/>
      <p:regular r:id="rId13"/>
    </p:embeddedFont>
    <p:embeddedFont>
      <p:font typeface="Canva Sans Bold" charset="1" panose="020B0803030501040103"/>
      <p:regular r:id="rId14"/>
    </p:embeddedFont>
    <p:embeddedFont>
      <p:font typeface="Arimo" charset="1" panose="020B0604020202020204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11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11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12.png" Type="http://schemas.openxmlformats.org/officeDocument/2006/relationships/image"/><Relationship Id="rId5" Target="../media/image13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14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-10800000">
            <a:off x="7449458" y="8650116"/>
            <a:ext cx="13326046" cy="1841417"/>
          </a:xfrm>
          <a:custGeom>
            <a:avLst/>
            <a:gdLst/>
            <a:ahLst/>
            <a:cxnLst/>
            <a:rect r="r" b="b" t="t" l="l"/>
            <a:pathLst>
              <a:path h="1841417" w="13326046">
                <a:moveTo>
                  <a:pt x="13326045" y="0"/>
                </a:moveTo>
                <a:lnTo>
                  <a:pt x="0" y="0"/>
                </a:lnTo>
                <a:lnTo>
                  <a:pt x="0" y="1841417"/>
                </a:lnTo>
                <a:lnTo>
                  <a:pt x="13326045" y="1841417"/>
                </a:lnTo>
                <a:lnTo>
                  <a:pt x="13326045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false" rot="0">
            <a:off x="-2649686" y="-149539"/>
            <a:ext cx="11546413" cy="1595504"/>
          </a:xfrm>
          <a:custGeom>
            <a:avLst/>
            <a:gdLst/>
            <a:ahLst/>
            <a:cxnLst/>
            <a:rect r="r" b="b" t="t" l="l"/>
            <a:pathLst>
              <a:path h="1595504" w="11546413">
                <a:moveTo>
                  <a:pt x="11546413" y="0"/>
                </a:moveTo>
                <a:lnTo>
                  <a:pt x="0" y="0"/>
                </a:lnTo>
                <a:lnTo>
                  <a:pt x="0" y="1595505"/>
                </a:lnTo>
                <a:lnTo>
                  <a:pt x="11546413" y="1595505"/>
                </a:lnTo>
                <a:lnTo>
                  <a:pt x="11546413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291669">
            <a:off x="1413036" y="732485"/>
            <a:ext cx="1737858" cy="1583030"/>
          </a:xfrm>
          <a:custGeom>
            <a:avLst/>
            <a:gdLst/>
            <a:ahLst/>
            <a:cxnLst/>
            <a:rect r="r" b="b" t="t" l="l"/>
            <a:pathLst>
              <a:path h="1583030" w="1737858">
                <a:moveTo>
                  <a:pt x="0" y="0"/>
                </a:moveTo>
                <a:lnTo>
                  <a:pt x="1737858" y="0"/>
                </a:lnTo>
                <a:lnTo>
                  <a:pt x="1737858" y="1583030"/>
                </a:lnTo>
                <a:lnTo>
                  <a:pt x="0" y="158303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028700" y="4508551"/>
            <a:ext cx="3713137" cy="4248440"/>
          </a:xfrm>
          <a:custGeom>
            <a:avLst/>
            <a:gdLst/>
            <a:ahLst/>
            <a:cxnLst/>
            <a:rect r="r" b="b" t="t" l="l"/>
            <a:pathLst>
              <a:path h="4248440" w="3713137">
                <a:moveTo>
                  <a:pt x="0" y="0"/>
                </a:moveTo>
                <a:lnTo>
                  <a:pt x="3713137" y="0"/>
                </a:lnTo>
                <a:lnTo>
                  <a:pt x="3713137" y="4248440"/>
                </a:lnTo>
                <a:lnTo>
                  <a:pt x="0" y="424844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3123521" y="1750766"/>
            <a:ext cx="12829872" cy="207383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15460"/>
              </a:lnSpc>
            </a:pPr>
            <a:r>
              <a:rPr lang="en-US" sz="15616" spc="34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Matemātikas </a:t>
            </a:r>
          </a:p>
        </p:txBody>
      </p:sp>
      <p:sp>
        <p:nvSpPr>
          <p:cNvPr name="Freeform 7" id="7"/>
          <p:cNvSpPr/>
          <p:nvPr/>
        </p:nvSpPr>
        <p:spPr>
          <a:xfrm flipH="false" flipV="true" rot="-3119757">
            <a:off x="13984448" y="1012389"/>
            <a:ext cx="4560715" cy="4833128"/>
          </a:xfrm>
          <a:custGeom>
            <a:avLst/>
            <a:gdLst/>
            <a:ahLst/>
            <a:cxnLst/>
            <a:rect r="r" b="b" t="t" l="l"/>
            <a:pathLst>
              <a:path h="4833128" w="4560715">
                <a:moveTo>
                  <a:pt x="0" y="4833128"/>
                </a:moveTo>
                <a:lnTo>
                  <a:pt x="4560715" y="4833128"/>
                </a:lnTo>
                <a:lnTo>
                  <a:pt x="4560715" y="0"/>
                </a:lnTo>
                <a:lnTo>
                  <a:pt x="0" y="0"/>
                </a:lnTo>
                <a:lnTo>
                  <a:pt x="0" y="4833128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5436002" y="4500797"/>
            <a:ext cx="11029225" cy="13357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985"/>
              </a:lnSpc>
            </a:pPr>
            <a:r>
              <a:rPr lang="en-US" sz="10086" spc="11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PULCIŅŠ 2., 3.KL.</a:t>
            </a:r>
          </a:p>
        </p:txBody>
      </p:sp>
      <p:sp>
        <p:nvSpPr>
          <p:cNvPr name="Freeform 9" id="9"/>
          <p:cNvSpPr/>
          <p:nvPr/>
        </p:nvSpPr>
        <p:spPr>
          <a:xfrm flipH="false" flipV="false" rot="-1399026">
            <a:off x="15889300" y="5945304"/>
            <a:ext cx="1719464" cy="2465181"/>
          </a:xfrm>
          <a:custGeom>
            <a:avLst/>
            <a:gdLst/>
            <a:ahLst/>
            <a:cxnLst/>
            <a:rect r="r" b="b" t="t" l="l"/>
            <a:pathLst>
              <a:path h="2465181" w="1719464">
                <a:moveTo>
                  <a:pt x="0" y="0"/>
                </a:moveTo>
                <a:lnTo>
                  <a:pt x="1719464" y="0"/>
                </a:lnTo>
                <a:lnTo>
                  <a:pt x="1719464" y="2465181"/>
                </a:lnTo>
                <a:lnTo>
                  <a:pt x="0" y="246518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11523990" y="1047750"/>
            <a:ext cx="5225042" cy="476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3600"/>
              </a:lnSpc>
              <a:spcBef>
                <a:spcPct val="0"/>
              </a:spcBef>
            </a:pPr>
            <a:r>
              <a:rPr lang="en-US" sz="3000">
                <a:solidFill>
                  <a:srgbClr val="000000"/>
                </a:solidFill>
                <a:latin typeface="Handy Casual"/>
                <a:ea typeface="Handy Casual"/>
                <a:cs typeface="Handy Casual"/>
                <a:sym typeface="Handy Casual"/>
              </a:rPr>
              <a:t>2025./2026.m.g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3850379" y="7271069"/>
            <a:ext cx="11376156" cy="1057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8279"/>
              </a:lnSpc>
              <a:spcBef>
                <a:spcPct val="0"/>
              </a:spcBef>
            </a:pPr>
            <a:r>
              <a:rPr lang="en-US" sz="6899">
                <a:solidFill>
                  <a:srgbClr val="000000"/>
                </a:solidFill>
                <a:latin typeface="Handy Casual"/>
                <a:ea typeface="Handy Casual"/>
                <a:cs typeface="Handy Casual"/>
                <a:sym typeface="Handy Casual"/>
              </a:rPr>
              <a:t>metodiskais materiāls - uzdevumi 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-10800000">
            <a:off x="9223231" y="8895219"/>
            <a:ext cx="11552272" cy="1596314"/>
          </a:xfrm>
          <a:custGeom>
            <a:avLst/>
            <a:gdLst/>
            <a:ahLst/>
            <a:cxnLst/>
            <a:rect r="r" b="b" t="t" l="l"/>
            <a:pathLst>
              <a:path h="1596314" w="11552272">
                <a:moveTo>
                  <a:pt x="11552272" y="0"/>
                </a:moveTo>
                <a:lnTo>
                  <a:pt x="0" y="0"/>
                </a:lnTo>
                <a:lnTo>
                  <a:pt x="0" y="1596314"/>
                </a:lnTo>
                <a:lnTo>
                  <a:pt x="11552272" y="1596314"/>
                </a:lnTo>
                <a:lnTo>
                  <a:pt x="11552272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false" rot="0">
            <a:off x="-2649686" y="-149539"/>
            <a:ext cx="11546413" cy="1595504"/>
          </a:xfrm>
          <a:custGeom>
            <a:avLst/>
            <a:gdLst/>
            <a:ahLst/>
            <a:cxnLst/>
            <a:rect r="r" b="b" t="t" l="l"/>
            <a:pathLst>
              <a:path h="1595504" w="11546413">
                <a:moveTo>
                  <a:pt x="11546413" y="0"/>
                </a:moveTo>
                <a:lnTo>
                  <a:pt x="0" y="0"/>
                </a:lnTo>
                <a:lnTo>
                  <a:pt x="0" y="1595505"/>
                </a:lnTo>
                <a:lnTo>
                  <a:pt x="11546413" y="1595505"/>
                </a:lnTo>
                <a:lnTo>
                  <a:pt x="11546413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509583" y="7884766"/>
            <a:ext cx="1529363" cy="1749843"/>
          </a:xfrm>
          <a:custGeom>
            <a:avLst/>
            <a:gdLst/>
            <a:ahLst/>
            <a:cxnLst/>
            <a:rect r="r" b="b" t="t" l="l"/>
            <a:pathLst>
              <a:path h="1749843" w="1529363">
                <a:moveTo>
                  <a:pt x="0" y="0"/>
                </a:moveTo>
                <a:lnTo>
                  <a:pt x="1529363" y="0"/>
                </a:lnTo>
                <a:lnTo>
                  <a:pt x="1529363" y="1749843"/>
                </a:lnTo>
                <a:lnTo>
                  <a:pt x="0" y="174984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4955938" y="3772245"/>
            <a:ext cx="6541975" cy="49874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92"/>
              </a:lnSpc>
            </a:pPr>
            <a:r>
              <a:rPr lang="en-US" sz="824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8</a:t>
            </a:r>
            <a:r>
              <a:rPr lang="en-US" sz="824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_ 2 _ 3 = 7</a:t>
            </a:r>
          </a:p>
          <a:p>
            <a:pPr algn="ctr">
              <a:lnSpc>
                <a:spcPts val="9892"/>
              </a:lnSpc>
            </a:pPr>
            <a:r>
              <a:rPr lang="en-US" sz="824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9 _ 3 _ 1 = 7</a:t>
            </a:r>
          </a:p>
          <a:p>
            <a:pPr algn="ctr">
              <a:lnSpc>
                <a:spcPts val="9892"/>
              </a:lnSpc>
            </a:pPr>
            <a:r>
              <a:rPr lang="en-US" sz="824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12 _ 4 _ 2 = 18</a:t>
            </a:r>
          </a:p>
          <a:p>
            <a:pPr algn="ctr">
              <a:lnSpc>
                <a:spcPts val="9892"/>
              </a:lnSpc>
            </a:pPr>
            <a:r>
              <a:rPr lang="en-US" sz="824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15 _ 5 _ 2 = 1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274264" y="1217366"/>
            <a:ext cx="16700798" cy="22446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103"/>
              </a:lnSpc>
            </a:pPr>
            <a:r>
              <a:rPr lang="en-US" b="true" sz="5689" spc="136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Ievieto darbību zīmes, lai vienādības ir patiesas!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10338658">
            <a:off x="8158681" y="8967601"/>
            <a:ext cx="13560407" cy="1873802"/>
          </a:xfrm>
          <a:custGeom>
            <a:avLst/>
            <a:gdLst/>
            <a:ahLst/>
            <a:cxnLst/>
            <a:rect r="r" b="b" t="t" l="l"/>
            <a:pathLst>
              <a:path h="1873802" w="13560407">
                <a:moveTo>
                  <a:pt x="13560407" y="0"/>
                </a:moveTo>
                <a:lnTo>
                  <a:pt x="0" y="0"/>
                </a:lnTo>
                <a:lnTo>
                  <a:pt x="0" y="1873801"/>
                </a:lnTo>
                <a:lnTo>
                  <a:pt x="13560407" y="1873801"/>
                </a:lnTo>
                <a:lnTo>
                  <a:pt x="1356040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false" rot="0">
            <a:off x="-2649686" y="-149539"/>
            <a:ext cx="11546413" cy="1595504"/>
          </a:xfrm>
          <a:custGeom>
            <a:avLst/>
            <a:gdLst/>
            <a:ahLst/>
            <a:cxnLst/>
            <a:rect r="r" b="b" t="t" l="l"/>
            <a:pathLst>
              <a:path h="1595504" w="11546413">
                <a:moveTo>
                  <a:pt x="11546413" y="0"/>
                </a:moveTo>
                <a:lnTo>
                  <a:pt x="0" y="0"/>
                </a:lnTo>
                <a:lnTo>
                  <a:pt x="0" y="1595505"/>
                </a:lnTo>
                <a:lnTo>
                  <a:pt x="11546413" y="1595505"/>
                </a:lnTo>
                <a:lnTo>
                  <a:pt x="11546413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818098" y="1445966"/>
            <a:ext cx="15756824" cy="3429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72"/>
              </a:lnSpc>
            </a:pPr>
            <a:r>
              <a:rPr lang="en-US" sz="564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Uz trijstūra malām ieraksti ciparus 1, 2, 3, 4, 5, 6 tā, lai katras malas skaitļu summa būtu 9.</a:t>
            </a:r>
          </a:p>
          <a:p>
            <a:pPr algn="ctr">
              <a:lnSpc>
                <a:spcPts val="6772"/>
              </a:lnSpc>
            </a:pPr>
            <a:r>
              <a:rPr lang="en-US" sz="564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Trijstūra virsotnēs jau ierakstīti skaitļi 1, 2, 3.</a:t>
            </a:r>
          </a:p>
          <a:p>
            <a:pPr algn="just">
              <a:lnSpc>
                <a:spcPts val="6772"/>
              </a:lnSpc>
              <a:spcBef>
                <a:spcPct val="0"/>
              </a:spcBef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4775439" y="4535400"/>
            <a:ext cx="7842142" cy="5369101"/>
          </a:xfrm>
          <a:custGeom>
            <a:avLst/>
            <a:gdLst/>
            <a:ahLst/>
            <a:cxnLst/>
            <a:rect r="r" b="b" t="t" l="l"/>
            <a:pathLst>
              <a:path h="5369101" w="7842142">
                <a:moveTo>
                  <a:pt x="0" y="0"/>
                </a:moveTo>
                <a:lnTo>
                  <a:pt x="7842142" y="0"/>
                </a:lnTo>
                <a:lnTo>
                  <a:pt x="7842142" y="5369101"/>
                </a:lnTo>
                <a:lnTo>
                  <a:pt x="0" y="536910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10338658">
            <a:off x="6097665" y="8822652"/>
            <a:ext cx="15611682" cy="2157251"/>
          </a:xfrm>
          <a:custGeom>
            <a:avLst/>
            <a:gdLst/>
            <a:ahLst/>
            <a:cxnLst/>
            <a:rect r="r" b="b" t="t" l="l"/>
            <a:pathLst>
              <a:path h="2157251" w="15611682">
                <a:moveTo>
                  <a:pt x="15611682" y="0"/>
                </a:moveTo>
                <a:lnTo>
                  <a:pt x="0" y="0"/>
                </a:lnTo>
                <a:lnTo>
                  <a:pt x="0" y="2157251"/>
                </a:lnTo>
                <a:lnTo>
                  <a:pt x="15611682" y="2157251"/>
                </a:lnTo>
                <a:lnTo>
                  <a:pt x="15611682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false" rot="0">
            <a:off x="-2649686" y="-149539"/>
            <a:ext cx="11546413" cy="1595504"/>
          </a:xfrm>
          <a:custGeom>
            <a:avLst/>
            <a:gdLst/>
            <a:ahLst/>
            <a:cxnLst/>
            <a:rect r="r" b="b" t="t" l="l"/>
            <a:pathLst>
              <a:path h="1595504" w="11546413">
                <a:moveTo>
                  <a:pt x="11546413" y="0"/>
                </a:moveTo>
                <a:lnTo>
                  <a:pt x="0" y="0"/>
                </a:lnTo>
                <a:lnTo>
                  <a:pt x="0" y="1595505"/>
                </a:lnTo>
                <a:lnTo>
                  <a:pt x="11546413" y="1595505"/>
                </a:lnTo>
                <a:lnTo>
                  <a:pt x="11546413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502476" y="1445966"/>
            <a:ext cx="14788503" cy="6858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72"/>
              </a:lnSpc>
            </a:pPr>
            <a:r>
              <a:rPr lang="en-US" sz="564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Ieraksti uz  dotā trijstūra malām ciparus </a:t>
            </a:r>
          </a:p>
          <a:p>
            <a:pPr algn="ctr">
              <a:lnSpc>
                <a:spcPts val="6772"/>
              </a:lnSpc>
            </a:pPr>
            <a:r>
              <a:rPr lang="en-US" sz="564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4, 5, 6, 7, 8, 9 tā, lai uz katras malas</a:t>
            </a:r>
          </a:p>
          <a:p>
            <a:pPr algn="ctr">
              <a:lnSpc>
                <a:spcPts val="6772"/>
              </a:lnSpc>
            </a:pPr>
            <a:r>
              <a:rPr lang="en-US" sz="564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ierakstīto skaitļu summa būtu 17.</a:t>
            </a:r>
          </a:p>
          <a:p>
            <a:pPr algn="just">
              <a:lnSpc>
                <a:spcPts val="6772"/>
              </a:lnSpc>
            </a:pPr>
          </a:p>
          <a:p>
            <a:pPr algn="just">
              <a:lnSpc>
                <a:spcPts val="6772"/>
              </a:lnSpc>
            </a:pPr>
          </a:p>
          <a:p>
            <a:pPr algn="just">
              <a:lnSpc>
                <a:spcPts val="6772"/>
              </a:lnSpc>
            </a:pPr>
          </a:p>
          <a:p>
            <a:pPr algn="just">
              <a:lnSpc>
                <a:spcPts val="6772"/>
              </a:lnSpc>
            </a:pPr>
          </a:p>
          <a:p>
            <a:pPr algn="just">
              <a:lnSpc>
                <a:spcPts val="6772"/>
              </a:lnSpc>
              <a:spcBef>
                <a:spcPct val="0"/>
              </a:spcBef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6828287" y="4414270"/>
            <a:ext cx="7075219" cy="4844030"/>
          </a:xfrm>
          <a:custGeom>
            <a:avLst/>
            <a:gdLst/>
            <a:ahLst/>
            <a:cxnLst/>
            <a:rect r="r" b="b" t="t" l="l"/>
            <a:pathLst>
              <a:path h="4844030" w="7075219">
                <a:moveTo>
                  <a:pt x="0" y="0"/>
                </a:moveTo>
                <a:lnTo>
                  <a:pt x="7075219" y="0"/>
                </a:lnTo>
                <a:lnTo>
                  <a:pt x="7075219" y="4844030"/>
                </a:lnTo>
                <a:lnTo>
                  <a:pt x="0" y="484403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1502476" y="4584590"/>
            <a:ext cx="4752936" cy="4684657"/>
            <a:chOff x="0" y="0"/>
            <a:chExt cx="1251802" cy="1233819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251802" cy="1233819"/>
            </a:xfrm>
            <a:custGeom>
              <a:avLst/>
              <a:gdLst/>
              <a:ahLst/>
              <a:cxnLst/>
              <a:rect r="r" b="b" t="t" l="l"/>
              <a:pathLst>
                <a:path h="1233819" w="1251802">
                  <a:moveTo>
                    <a:pt x="0" y="0"/>
                  </a:moveTo>
                  <a:lnTo>
                    <a:pt x="1251802" y="0"/>
                  </a:lnTo>
                  <a:lnTo>
                    <a:pt x="1251802" y="1233819"/>
                  </a:lnTo>
                  <a:lnTo>
                    <a:pt x="0" y="1233819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76200"/>
              <a:ext cx="1251802" cy="131001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919"/>
                </a:lnSpc>
              </a:pPr>
              <a:r>
                <a:rPr lang="en-US" sz="2799">
                  <a:solidFill>
                    <a:srgbClr val="000000"/>
                  </a:solidFill>
                  <a:latin typeface="Arimo"/>
                  <a:ea typeface="Arimo"/>
                  <a:cs typeface="Arimo"/>
                  <a:sym typeface="Arimo"/>
                </a:rPr>
                <a:t>SADARBOJIETIES!</a:t>
              </a:r>
            </a:p>
            <a:p>
              <a:pPr algn="ctr">
                <a:lnSpc>
                  <a:spcPts val="3919"/>
                </a:lnSpc>
              </a:pPr>
              <a:r>
                <a:rPr lang="en-US" sz="2799">
                  <a:solidFill>
                    <a:srgbClr val="000000"/>
                  </a:solidFill>
                  <a:latin typeface="Arimo"/>
                  <a:ea typeface="Arimo"/>
                  <a:cs typeface="Arimo"/>
                  <a:sym typeface="Arimo"/>
                </a:rPr>
                <a:t>Uz lapas uzzīmējiet vienu trisstūŗi.</a:t>
              </a:r>
            </a:p>
            <a:p>
              <a:pPr algn="ctr">
                <a:lnSpc>
                  <a:spcPts val="3919"/>
                </a:lnSpc>
              </a:pPr>
              <a:r>
                <a:rPr lang="en-US" sz="2799">
                  <a:solidFill>
                    <a:srgbClr val="000000"/>
                  </a:solidFill>
                  <a:latin typeface="Arimo"/>
                  <a:ea typeface="Arimo"/>
                  <a:cs typeface="Arimo"/>
                  <a:sym typeface="Arimo"/>
                </a:rPr>
                <a:t>Uz mazām lapiņām skaitļus 4, 5, 6, 7, 8, 9 un trīs + zīmes. </a:t>
              </a:r>
            </a:p>
            <a:p>
              <a:pPr algn="ctr">
                <a:lnSpc>
                  <a:spcPts val="3919"/>
                </a:lnSpc>
              </a:pPr>
              <a:r>
                <a:rPr lang="en-US" sz="2799">
                  <a:solidFill>
                    <a:srgbClr val="000000"/>
                  </a:solidFill>
                  <a:latin typeface="Arimo"/>
                  <a:ea typeface="Arimo"/>
                  <a:cs typeface="Arimo"/>
                  <a:sym typeface="Arimo"/>
                </a:rPr>
                <a:t>Modelējiet dažādas situācijas, lai atrastu risinājumu!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10338658">
            <a:off x="7207112" y="8900678"/>
            <a:ext cx="14507478" cy="2004670"/>
          </a:xfrm>
          <a:custGeom>
            <a:avLst/>
            <a:gdLst/>
            <a:ahLst/>
            <a:cxnLst/>
            <a:rect r="r" b="b" t="t" l="l"/>
            <a:pathLst>
              <a:path h="2004670" w="14507478">
                <a:moveTo>
                  <a:pt x="14507479" y="0"/>
                </a:moveTo>
                <a:lnTo>
                  <a:pt x="0" y="0"/>
                </a:lnTo>
                <a:lnTo>
                  <a:pt x="0" y="2004670"/>
                </a:lnTo>
                <a:lnTo>
                  <a:pt x="14507479" y="2004670"/>
                </a:lnTo>
                <a:lnTo>
                  <a:pt x="14507479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false" rot="0">
            <a:off x="-2649686" y="-149539"/>
            <a:ext cx="11546413" cy="1595504"/>
          </a:xfrm>
          <a:custGeom>
            <a:avLst/>
            <a:gdLst/>
            <a:ahLst/>
            <a:cxnLst/>
            <a:rect r="r" b="b" t="t" l="l"/>
            <a:pathLst>
              <a:path h="1595504" w="11546413">
                <a:moveTo>
                  <a:pt x="11546413" y="0"/>
                </a:moveTo>
                <a:lnTo>
                  <a:pt x="0" y="0"/>
                </a:lnTo>
                <a:lnTo>
                  <a:pt x="0" y="1595505"/>
                </a:lnTo>
                <a:lnTo>
                  <a:pt x="11546413" y="1595505"/>
                </a:lnTo>
                <a:lnTo>
                  <a:pt x="11546413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8498090" y="4523588"/>
            <a:ext cx="5630161" cy="4771561"/>
          </a:xfrm>
          <a:custGeom>
            <a:avLst/>
            <a:gdLst/>
            <a:ahLst/>
            <a:cxnLst/>
            <a:rect r="r" b="b" t="t" l="l"/>
            <a:pathLst>
              <a:path h="4771561" w="5630161">
                <a:moveTo>
                  <a:pt x="0" y="0"/>
                </a:moveTo>
                <a:lnTo>
                  <a:pt x="5630161" y="0"/>
                </a:lnTo>
                <a:lnTo>
                  <a:pt x="5630161" y="4771561"/>
                </a:lnTo>
                <a:lnTo>
                  <a:pt x="0" y="477156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429596" y="4560437"/>
            <a:ext cx="4708627" cy="4734712"/>
            <a:chOff x="0" y="0"/>
            <a:chExt cx="1240132" cy="124700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40132" cy="1247002"/>
            </a:xfrm>
            <a:custGeom>
              <a:avLst/>
              <a:gdLst/>
              <a:ahLst/>
              <a:cxnLst/>
              <a:rect r="r" b="b" t="t" l="l"/>
              <a:pathLst>
                <a:path h="1247002" w="1240132">
                  <a:moveTo>
                    <a:pt x="0" y="0"/>
                  </a:moveTo>
                  <a:lnTo>
                    <a:pt x="1240132" y="0"/>
                  </a:lnTo>
                  <a:lnTo>
                    <a:pt x="1240132" y="1247002"/>
                  </a:lnTo>
                  <a:lnTo>
                    <a:pt x="0" y="1247002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76200"/>
              <a:ext cx="1240132" cy="132320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919"/>
                </a:lnSpc>
              </a:pPr>
              <a:r>
                <a:rPr lang="en-US" sz="2799">
                  <a:solidFill>
                    <a:srgbClr val="000000"/>
                  </a:solidFill>
                  <a:latin typeface="Arimo"/>
                  <a:ea typeface="Arimo"/>
                  <a:cs typeface="Arimo"/>
                  <a:sym typeface="Arimo"/>
                </a:rPr>
                <a:t>SADARBOJIETIES!</a:t>
              </a:r>
            </a:p>
            <a:p>
              <a:pPr algn="ctr">
                <a:lnSpc>
                  <a:spcPts val="3919"/>
                </a:lnSpc>
              </a:pPr>
              <a:r>
                <a:rPr lang="en-US" sz="2799">
                  <a:solidFill>
                    <a:srgbClr val="000000"/>
                  </a:solidFill>
                  <a:latin typeface="Arimo"/>
                  <a:ea typeface="Arimo"/>
                  <a:cs typeface="Arimo"/>
                  <a:sym typeface="Arimo"/>
                </a:rPr>
                <a:t>Uz lapas uzzīmējiet vienu trisstūŗi.</a:t>
              </a:r>
            </a:p>
            <a:p>
              <a:pPr algn="ctr">
                <a:lnSpc>
                  <a:spcPts val="3919"/>
                </a:lnSpc>
              </a:pPr>
              <a:r>
                <a:rPr lang="en-US" sz="2799">
                  <a:solidFill>
                    <a:srgbClr val="000000"/>
                  </a:solidFill>
                  <a:latin typeface="Arimo"/>
                  <a:ea typeface="Arimo"/>
                  <a:cs typeface="Arimo"/>
                  <a:sym typeface="Arimo"/>
                </a:rPr>
                <a:t>Uz mazām lapiņām skaitļus no 1-9. </a:t>
              </a:r>
            </a:p>
            <a:p>
              <a:pPr algn="ctr">
                <a:lnSpc>
                  <a:spcPts val="3919"/>
                </a:lnSpc>
              </a:pPr>
              <a:r>
                <a:rPr lang="en-US" sz="2799">
                  <a:solidFill>
                    <a:srgbClr val="000000"/>
                  </a:solidFill>
                  <a:latin typeface="Arimo"/>
                  <a:ea typeface="Arimo"/>
                  <a:cs typeface="Arimo"/>
                  <a:sym typeface="Arimo"/>
                </a:rPr>
                <a:t>Modelējiet dažādas situācijas, lai atrastu risnājumu!</a:t>
              </a: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3023105" y="1436441"/>
            <a:ext cx="13360068" cy="23354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117"/>
              </a:lnSpc>
            </a:pPr>
            <a:r>
              <a:rPr lang="en-US" sz="5098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Ieraksti trijstūra virsotnēs un uz tā malām dažādus skaitļus no 1 līdz 9 tā, lai uz katras</a:t>
            </a:r>
          </a:p>
          <a:p>
            <a:pPr algn="ctr">
              <a:lnSpc>
                <a:spcPts val="6117"/>
              </a:lnSpc>
              <a:spcBef>
                <a:spcPct val="0"/>
              </a:spcBef>
            </a:pPr>
            <a:r>
              <a:rPr lang="en-US" sz="5098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malas esošo skaitļu summas būtu 20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10338658">
            <a:off x="7207112" y="8900678"/>
            <a:ext cx="14507478" cy="2004670"/>
          </a:xfrm>
          <a:custGeom>
            <a:avLst/>
            <a:gdLst/>
            <a:ahLst/>
            <a:cxnLst/>
            <a:rect r="r" b="b" t="t" l="l"/>
            <a:pathLst>
              <a:path h="2004670" w="14507478">
                <a:moveTo>
                  <a:pt x="14507479" y="0"/>
                </a:moveTo>
                <a:lnTo>
                  <a:pt x="0" y="0"/>
                </a:lnTo>
                <a:lnTo>
                  <a:pt x="0" y="2004670"/>
                </a:lnTo>
                <a:lnTo>
                  <a:pt x="14507479" y="2004670"/>
                </a:lnTo>
                <a:lnTo>
                  <a:pt x="14507479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false" rot="0">
            <a:off x="-2649686" y="-149539"/>
            <a:ext cx="11546413" cy="1595504"/>
          </a:xfrm>
          <a:custGeom>
            <a:avLst/>
            <a:gdLst/>
            <a:ahLst/>
            <a:cxnLst/>
            <a:rect r="r" b="b" t="t" l="l"/>
            <a:pathLst>
              <a:path h="1595504" w="11546413">
                <a:moveTo>
                  <a:pt x="11546413" y="0"/>
                </a:moveTo>
                <a:lnTo>
                  <a:pt x="0" y="0"/>
                </a:lnTo>
                <a:lnTo>
                  <a:pt x="0" y="1595505"/>
                </a:lnTo>
                <a:lnTo>
                  <a:pt x="11546413" y="1595505"/>
                </a:lnTo>
                <a:lnTo>
                  <a:pt x="11546413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9144000" y="4615696"/>
            <a:ext cx="5161952" cy="4931964"/>
          </a:xfrm>
          <a:custGeom>
            <a:avLst/>
            <a:gdLst/>
            <a:ahLst/>
            <a:cxnLst/>
            <a:rect r="r" b="b" t="t" l="l"/>
            <a:pathLst>
              <a:path h="4931964" w="5161952">
                <a:moveTo>
                  <a:pt x="0" y="0"/>
                </a:moveTo>
                <a:lnTo>
                  <a:pt x="5161952" y="0"/>
                </a:lnTo>
                <a:lnTo>
                  <a:pt x="5161952" y="4931964"/>
                </a:lnTo>
                <a:lnTo>
                  <a:pt x="0" y="493196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1684236" y="1028700"/>
            <a:ext cx="15756824" cy="2743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15"/>
              </a:lnSpc>
            </a:pPr>
            <a:r>
              <a:rPr lang="en-US" sz="6012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Ieraksti aplīšos dažādus skaitļus no 1 līdz 6 tā, lai uz visām malām ierakstīto skaitļu</a:t>
            </a:r>
          </a:p>
          <a:p>
            <a:pPr algn="ctr">
              <a:lnSpc>
                <a:spcPts val="7215"/>
              </a:lnSpc>
              <a:spcBef>
                <a:spcPct val="0"/>
              </a:spcBef>
            </a:pPr>
            <a:r>
              <a:rPr lang="en-US" sz="6012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summas būtu vienādas</a:t>
            </a:r>
          </a:p>
        </p:txBody>
      </p:sp>
      <p:grpSp>
        <p:nvGrpSpPr>
          <p:cNvPr name="Group 6" id="6"/>
          <p:cNvGrpSpPr/>
          <p:nvPr/>
        </p:nvGrpSpPr>
        <p:grpSpPr>
          <a:xfrm rot="0">
            <a:off x="2962059" y="4509666"/>
            <a:ext cx="4708627" cy="4734712"/>
            <a:chOff x="0" y="0"/>
            <a:chExt cx="1240132" cy="1247002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240132" cy="1247002"/>
            </a:xfrm>
            <a:custGeom>
              <a:avLst/>
              <a:gdLst/>
              <a:ahLst/>
              <a:cxnLst/>
              <a:rect r="r" b="b" t="t" l="l"/>
              <a:pathLst>
                <a:path h="1247002" w="1240132">
                  <a:moveTo>
                    <a:pt x="0" y="0"/>
                  </a:moveTo>
                  <a:lnTo>
                    <a:pt x="1240132" y="0"/>
                  </a:lnTo>
                  <a:lnTo>
                    <a:pt x="1240132" y="1247002"/>
                  </a:lnTo>
                  <a:lnTo>
                    <a:pt x="0" y="1247002"/>
                  </a:lnTo>
                  <a:close/>
                </a:path>
              </a:pathLst>
            </a:custGeom>
            <a:solidFill>
              <a:srgbClr val="FFFFF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76200"/>
              <a:ext cx="1240132" cy="132320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919"/>
                </a:lnSpc>
              </a:pPr>
              <a:r>
                <a:rPr lang="en-US" sz="2799">
                  <a:solidFill>
                    <a:srgbClr val="000000"/>
                  </a:solidFill>
                  <a:latin typeface="Arimo"/>
                  <a:ea typeface="Arimo"/>
                  <a:cs typeface="Arimo"/>
                  <a:sym typeface="Arimo"/>
                </a:rPr>
                <a:t>SADARBOJIETIES!</a:t>
              </a:r>
            </a:p>
            <a:p>
              <a:pPr algn="ctr">
                <a:lnSpc>
                  <a:spcPts val="3919"/>
                </a:lnSpc>
              </a:pPr>
              <a:r>
                <a:rPr lang="en-US" sz="2799">
                  <a:solidFill>
                    <a:srgbClr val="000000"/>
                  </a:solidFill>
                  <a:latin typeface="Arimo"/>
                  <a:ea typeface="Arimo"/>
                  <a:cs typeface="Arimo"/>
                  <a:sym typeface="Arimo"/>
                </a:rPr>
                <a:t>Uz lapas uzzīmējiet vienu trisstūŗi.</a:t>
              </a:r>
            </a:p>
            <a:p>
              <a:pPr algn="ctr">
                <a:lnSpc>
                  <a:spcPts val="3919"/>
                </a:lnSpc>
              </a:pPr>
              <a:r>
                <a:rPr lang="en-US" sz="2799">
                  <a:solidFill>
                    <a:srgbClr val="000000"/>
                  </a:solidFill>
                  <a:latin typeface="Arimo"/>
                  <a:ea typeface="Arimo"/>
                  <a:cs typeface="Arimo"/>
                  <a:sym typeface="Arimo"/>
                </a:rPr>
                <a:t>Uz mazām lapiņām skaitļus no 1-6. </a:t>
              </a:r>
            </a:p>
            <a:p>
              <a:pPr algn="ctr">
                <a:lnSpc>
                  <a:spcPts val="3919"/>
                </a:lnSpc>
              </a:pPr>
              <a:r>
                <a:rPr lang="en-US" sz="2799">
                  <a:solidFill>
                    <a:srgbClr val="000000"/>
                  </a:solidFill>
                  <a:latin typeface="Arimo"/>
                  <a:ea typeface="Arimo"/>
                  <a:cs typeface="Arimo"/>
                  <a:sym typeface="Arimo"/>
                </a:rPr>
                <a:t>Modelējiet dažādas situācijas, lai atrastu risinājumu!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DAG2s4nNTjg</dc:identifier>
  <dcterms:modified xsi:type="dcterms:W3CDTF">2011-08-01T06:04:30Z</dcterms:modified>
  <cp:revision>1</cp:revision>
  <dc:title>MAT rudens brīvdienas 2025</dc:title>
</cp:coreProperties>
</file>